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76" r:id="rId4"/>
    <p:sldId id="263" r:id="rId5"/>
    <p:sldId id="264" r:id="rId6"/>
    <p:sldId id="275"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490" autoAdjust="0"/>
    <p:restoredTop sz="94660"/>
  </p:normalViewPr>
  <p:slideViewPr>
    <p:cSldViewPr snapToGrid="0">
      <p:cViewPr varScale="1">
        <p:scale>
          <a:sx n="114" d="100"/>
          <a:sy n="114" d="100"/>
        </p:scale>
        <p:origin x="906"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1AEB2B2-775A-498D-96BD-240F894F7D48}" type="datetimeFigureOut">
              <a:rPr lang="en-US" smtClean="0"/>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EB2B2-775A-498D-96BD-240F894F7D48}" type="datetimeFigureOut">
              <a:rPr lang="en-US" smtClean="0"/>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12/11/2020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AEB2B2-775A-498D-96BD-240F894F7D48}" type="datetimeFigureOut">
              <a:rPr lang="en-US" smtClean="0"/>
              <a:t>12/11/2020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AEB2B2-775A-498D-96BD-240F894F7D48}" type="datetimeFigureOut">
              <a:rPr lang="en-US" smtClean="0"/>
              <a:t>12/11/2020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AEB2B2-775A-498D-96BD-240F894F7D48}" type="datetimeFigureOut">
              <a:rPr lang="en-US" smtClean="0"/>
              <a:t>12/11/2020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12/11/2020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12/11/2020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dirty="0"/>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12/11/2020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dirty="0"/>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a:solidFill>
                  <a:schemeClr val="accent6">
                    <a:lumMod val="75000"/>
                  </a:schemeClr>
                </a:solidFill>
              </a:rPr>
              <a:t>Woodland Public Schools</a:t>
            </a:r>
          </a:p>
        </p:txBody>
      </p:sp>
      <p:sp>
        <p:nvSpPr>
          <p:cNvPr id="3" name="Subtitle 2"/>
          <p:cNvSpPr>
            <a:spLocks noGrp="1"/>
          </p:cNvSpPr>
          <p:nvPr>
            <p:ph type="subTitle" idx="1"/>
          </p:nvPr>
        </p:nvSpPr>
        <p:spPr>
          <a:xfrm>
            <a:off x="1388260" y="3222171"/>
            <a:ext cx="9144000" cy="1538515"/>
          </a:xfrm>
        </p:spPr>
        <p:txBody>
          <a:bodyPr>
            <a:normAutofit/>
          </a:bodyPr>
          <a:lstStyle/>
          <a:p>
            <a:r>
              <a:rPr lang="en-US" sz="3600" dirty="0">
                <a:solidFill>
                  <a:schemeClr val="accent6">
                    <a:lumMod val="75000"/>
                  </a:schemeClr>
                </a:solidFill>
              </a:rPr>
              <a:t>Facilities and Safety Report</a:t>
            </a:r>
          </a:p>
          <a:p>
            <a:r>
              <a:rPr lang="en-US" sz="3600" dirty="0">
                <a:solidFill>
                  <a:schemeClr val="accent6">
                    <a:lumMod val="75000"/>
                  </a:schemeClr>
                </a:solidFill>
              </a:rPr>
              <a:t>November 2020</a:t>
            </a:r>
          </a:p>
        </p:txBody>
      </p:sp>
    </p:spTree>
    <p:extLst>
      <p:ext uri="{BB962C8B-B14F-4D97-AF65-F5344CB8AC3E}">
        <p14:creationId xmlns:p14="http://schemas.microsoft.com/office/powerpoint/2010/main" val="11562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2440" y="145239"/>
            <a:ext cx="3404732" cy="558743"/>
          </a:xfrm>
          <a:prstGeom prst="rect">
            <a:avLst/>
          </a:prstGeom>
        </p:spPr>
        <p:txBody>
          <a:bodyPr wrap="square">
            <a:spAutoFit/>
          </a:bodyPr>
          <a:lstStyle/>
          <a:p>
            <a:pPr>
              <a:lnSpc>
                <a:spcPct val="115000"/>
              </a:lnSpc>
            </a:pPr>
            <a:r>
              <a:rPr lang="en-US" sz="2800" i="1" dirty="0">
                <a:effectLst/>
                <a:latin typeface="Calibri" panose="020F0502020204030204" pitchFamily="34" charset="0"/>
                <a:ea typeface="Calibri" panose="020F0502020204030204" pitchFamily="34" charset="0"/>
                <a:cs typeface="Times New Roman" panose="02020603050405020304" pitchFamily="18" charset="0"/>
              </a:rPr>
              <a:t>FACILITIES REPORT</a:t>
            </a:r>
            <a:endParaRPr lang="en-US" sz="2800"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527565" y="791953"/>
            <a:ext cx="10770832" cy="8248412"/>
          </a:xfrm>
          <a:prstGeom prst="rect">
            <a:avLst/>
          </a:prstGeom>
        </p:spPr>
        <p:txBody>
          <a:bodyPr wrap="square">
            <a:spAutoFit/>
          </a:bodyPr>
          <a:lstStyle/>
          <a:p>
            <a:endParaRPr lang="en-US" b="1" dirty="0"/>
          </a:p>
          <a:p>
            <a:r>
              <a:rPr lang="en-US" b="1" u="sng" dirty="0"/>
              <a:t>3 Year Asbestos Surveillance Audit</a:t>
            </a:r>
          </a:p>
          <a:p>
            <a:r>
              <a:rPr lang="en-US" dirty="0"/>
              <a:t>Along with the 6 month internal periodic surveillance audits, the Asbestos Hazard Emergency Response Act (AHERA) rules state that all school buildings that contain asbestos must be inspected by an accredited inspector every three years.  Three of our schools fall into that category, Columbia, Woodland Middle School and Yale Elementary. The inspector goes through each of the schools and inspects the installations to ensure that all locations are stable and not disturbed. The three year inspection was completed 12/8 with no significant findings.</a:t>
            </a:r>
          </a:p>
          <a:p>
            <a:endParaRPr lang="en-US" dirty="0"/>
          </a:p>
          <a:p>
            <a:r>
              <a:rPr lang="en-US" b="1" u="sng" dirty="0"/>
              <a:t>Gutter Replacement</a:t>
            </a:r>
          </a:p>
          <a:p>
            <a:r>
              <a:rPr lang="en-US" dirty="0"/>
              <a:t>During the winter break, we will start the replacement of gutters at WMS. The project in its entirety has nearly 2000 feet of gutters to be replaced. This replacement will also included new down spouts.  </a:t>
            </a:r>
          </a:p>
          <a:p>
            <a:endParaRPr lang="en-US" dirty="0"/>
          </a:p>
          <a:p>
            <a:r>
              <a:rPr lang="en-US" b="1" u="sng" dirty="0"/>
              <a:t>Fire System Inspections and Backflow Flow Testing</a:t>
            </a:r>
          </a:p>
          <a:p>
            <a:r>
              <a:rPr lang="en-US" dirty="0"/>
              <a:t>As part of our normal shutdown activities, each school will have flow testing done on the fire systems to ensure they operate properly. During this period we will also be testing all of the districts backflow devices. These devices protect domestic water systems from possible contamination sources.   </a:t>
            </a:r>
          </a:p>
          <a:p>
            <a:endParaRPr lang="en-US" dirty="0"/>
          </a:p>
          <a:p>
            <a:r>
              <a:rPr lang="en-US" b="1" u="sng" dirty="0"/>
              <a:t>Fire System Monitoring</a:t>
            </a:r>
          </a:p>
          <a:p>
            <a:r>
              <a:rPr lang="en-US" dirty="0"/>
              <a:t>Johnson Controls will be installing cell phone communicators at each school that will be connected to the schools fire systems. These new system will be replacing the existing analog communication devices.  </a:t>
            </a:r>
          </a:p>
          <a:p>
            <a:endParaRPr lang="en-US" dirty="0"/>
          </a:p>
          <a:p>
            <a:endParaRPr lang="en-US" dirty="0"/>
          </a:p>
          <a:p>
            <a:endParaRPr lang="en-US" dirty="0"/>
          </a:p>
          <a:p>
            <a:r>
              <a:rPr lang="en-US" dirty="0"/>
              <a:t> </a:t>
            </a:r>
          </a:p>
          <a:p>
            <a:endParaRPr lang="en-US" dirty="0"/>
          </a:p>
          <a:p>
            <a:endParaRPr lang="en-US" sz="2000" b="1" i="1" u="sng" dirty="0"/>
          </a:p>
          <a:p>
            <a:endParaRPr lang="en-US" sz="2000" b="1" i="1" u="sng" dirty="0"/>
          </a:p>
          <a:p>
            <a:endParaRPr lang="en-US" sz="2000" b="1" i="1" u="sng" dirty="0"/>
          </a:p>
          <a:p>
            <a:endParaRPr lang="en-US" sz="2000" b="1" i="1" u="sng" dirty="0"/>
          </a:p>
        </p:txBody>
      </p:sp>
      <p:sp>
        <p:nvSpPr>
          <p:cNvPr id="3" name="Rectangle 2"/>
          <p:cNvSpPr/>
          <p:nvPr/>
        </p:nvSpPr>
        <p:spPr>
          <a:xfrm>
            <a:off x="205945" y="1120599"/>
            <a:ext cx="9901881" cy="646331"/>
          </a:xfrm>
          <a:prstGeom prst="rect">
            <a:avLst/>
          </a:prstGeom>
        </p:spPr>
        <p:txBody>
          <a:bodyPr wrap="square">
            <a:spAutoFit/>
          </a:bodyPr>
          <a:lstStyle/>
          <a:p>
            <a:endParaRPr lang="en-US" dirty="0"/>
          </a:p>
          <a:p>
            <a:endParaRPr lang="en-US" dirty="0"/>
          </a:p>
        </p:txBody>
      </p:sp>
    </p:spTree>
    <p:extLst>
      <p:ext uri="{BB962C8B-B14F-4D97-AF65-F5344CB8AC3E}">
        <p14:creationId xmlns:p14="http://schemas.microsoft.com/office/powerpoint/2010/main" val="135364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0316" y="1001324"/>
            <a:ext cx="11203269" cy="5324535"/>
          </a:xfrm>
          <a:prstGeom prst="rect">
            <a:avLst/>
          </a:prstGeom>
        </p:spPr>
        <p:txBody>
          <a:bodyPr wrap="square">
            <a:spAutoFit/>
          </a:bodyPr>
          <a:lstStyle/>
          <a:p>
            <a:r>
              <a:rPr lang="en-US" sz="2000" b="1" u="sng" dirty="0"/>
              <a:t>Team High Expansion</a:t>
            </a:r>
          </a:p>
          <a:p>
            <a:r>
              <a:rPr lang="en-US" sz="2000" dirty="0"/>
              <a:t>The new portable building for the TEAM High expansion arrived on 12/9. After a short period of being stuck in the mud, the building halves were put in position. They will be leveled and aligned with the existing building over the next two days. The next step will be to remove the demising wall, install electric, carpet, the hallway between the two buildings, install ramps, and give the building a new paint job. We are looking at mid January for the final occupancy.     </a:t>
            </a:r>
          </a:p>
          <a:p>
            <a:endParaRPr lang="en-US" sz="2000" dirty="0"/>
          </a:p>
          <a:p>
            <a:r>
              <a:rPr lang="en-US" sz="2000" b="1" u="sng" dirty="0"/>
              <a:t>Final Water Tie-In</a:t>
            </a:r>
          </a:p>
          <a:p>
            <a:r>
              <a:rPr lang="en-US" sz="2000" dirty="0"/>
              <a:t>Tie-in for the new piping system for the green gym/auditorium and the CTE buildings at WMS will be completed Tuesday, 12/15. This will require a line bore from the meter base on Park Street to the old utility tunnel that runs beneath the Middle School complex. Once the mainline is in, there will be a couple of terminations, and then the project will be complete. This project was funded with grant dollars. </a:t>
            </a:r>
          </a:p>
          <a:p>
            <a:endParaRPr lang="en-US" sz="2000" dirty="0"/>
          </a:p>
          <a:p>
            <a:r>
              <a:rPr lang="en-US" sz="2000" b="1" u="sng" dirty="0"/>
              <a:t>Annual Inspections and Maintenance</a:t>
            </a:r>
          </a:p>
          <a:p>
            <a:r>
              <a:rPr lang="en-US" sz="2000" dirty="0"/>
              <a:t>December is a busy month for our group. We will be completing numerous projects and annual inspections throughout the district. We have boiler inspections, carpet installs, bleacher inspections, and numerous other maintenance activities required by preventive maintenance or regulatory compliance.  </a:t>
            </a:r>
          </a:p>
        </p:txBody>
      </p:sp>
      <p:sp>
        <p:nvSpPr>
          <p:cNvPr id="2" name="Rectangle 1"/>
          <p:cNvSpPr/>
          <p:nvPr/>
        </p:nvSpPr>
        <p:spPr>
          <a:xfrm>
            <a:off x="203894" y="262645"/>
            <a:ext cx="2881366" cy="558743"/>
          </a:xfrm>
          <a:prstGeom prst="rect">
            <a:avLst/>
          </a:prstGeom>
        </p:spPr>
        <p:txBody>
          <a:bodyPr wrap="none">
            <a:spAutoFit/>
          </a:bodyPr>
          <a:lstStyle/>
          <a:p>
            <a:pPr>
              <a:lnSpc>
                <a:spcPct val="115000"/>
              </a:lnSpc>
            </a:pPr>
            <a:r>
              <a:rPr lang="en-US" sz="2800" i="1" dirty="0">
                <a:latin typeface="Calibri" panose="020F0502020204030204" pitchFamily="34" charset="0"/>
                <a:ea typeface="Calibri" panose="020F0502020204030204" pitchFamily="34" charset="0"/>
                <a:cs typeface="Times New Roman" panose="02020603050405020304" pitchFamily="18" charset="0"/>
              </a:rPr>
              <a:t>FACILITIES REPORT</a:t>
            </a:r>
          </a:p>
        </p:txBody>
      </p:sp>
    </p:spTree>
    <p:extLst>
      <p:ext uri="{BB962C8B-B14F-4D97-AF65-F5344CB8AC3E}">
        <p14:creationId xmlns:p14="http://schemas.microsoft.com/office/powerpoint/2010/main" val="1224273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a:t>FACILITY CHARTS – </a:t>
            </a:r>
            <a:r>
              <a:rPr lang="en-US" sz="2400" i="1" dirty="0"/>
              <a:t>POWER COST AND WORK ORDER STATUS</a:t>
            </a:r>
          </a:p>
        </p:txBody>
      </p:sp>
      <p:pic>
        <p:nvPicPr>
          <p:cNvPr id="6" name="Picture 5">
            <a:extLst>
              <a:ext uri="{FF2B5EF4-FFF2-40B4-BE49-F238E27FC236}">
                <a16:creationId xmlns:a16="http://schemas.microsoft.com/office/drawing/2014/main" id="{D42394F9-1CA7-4221-B869-841F82AC409C}"/>
              </a:ext>
            </a:extLst>
          </p:cNvPr>
          <p:cNvPicPr>
            <a:picLocks noChangeAspect="1"/>
          </p:cNvPicPr>
          <p:nvPr/>
        </p:nvPicPr>
        <p:blipFill>
          <a:blip r:embed="rId2"/>
          <a:stretch>
            <a:fillRect/>
          </a:stretch>
        </p:blipFill>
        <p:spPr>
          <a:xfrm>
            <a:off x="7129800" y="1938399"/>
            <a:ext cx="4757400" cy="2981202"/>
          </a:xfrm>
          <a:prstGeom prst="rect">
            <a:avLst/>
          </a:prstGeom>
        </p:spPr>
      </p:pic>
      <p:pic>
        <p:nvPicPr>
          <p:cNvPr id="7" name="Picture 6">
            <a:extLst>
              <a:ext uri="{FF2B5EF4-FFF2-40B4-BE49-F238E27FC236}">
                <a16:creationId xmlns:a16="http://schemas.microsoft.com/office/drawing/2014/main" id="{B196A3AB-6DF4-46A9-80AD-E16227D4E862}"/>
              </a:ext>
            </a:extLst>
          </p:cNvPr>
          <p:cNvPicPr>
            <a:picLocks noChangeAspect="1"/>
          </p:cNvPicPr>
          <p:nvPr/>
        </p:nvPicPr>
        <p:blipFill>
          <a:blip r:embed="rId3"/>
          <a:stretch>
            <a:fillRect/>
          </a:stretch>
        </p:blipFill>
        <p:spPr>
          <a:xfrm>
            <a:off x="304800" y="1233996"/>
            <a:ext cx="6495066" cy="4714043"/>
          </a:xfrm>
          <a:prstGeom prst="rect">
            <a:avLst/>
          </a:prstGeom>
        </p:spPr>
      </p:pic>
    </p:spTree>
    <p:extLst>
      <p:ext uri="{BB962C8B-B14F-4D97-AF65-F5344CB8AC3E}">
        <p14:creationId xmlns:p14="http://schemas.microsoft.com/office/powerpoint/2010/main" val="4078936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281" y="207200"/>
            <a:ext cx="10515600" cy="626548"/>
          </a:xfrm>
        </p:spPr>
        <p:txBody>
          <a:bodyPr>
            <a:noAutofit/>
          </a:bodyPr>
          <a:lstStyle/>
          <a:p>
            <a:r>
              <a:rPr lang="en-US" sz="2000" b="1" dirty="0"/>
              <a:t>FACILITY CHARTS WATER USAGE</a:t>
            </a:r>
            <a:br>
              <a:rPr lang="en-US" sz="2000" b="1" dirty="0"/>
            </a:br>
            <a:r>
              <a:rPr lang="en-US" sz="2000" i="1" dirty="0"/>
              <a:t>WHS, NFES, WMS, CES</a:t>
            </a:r>
          </a:p>
        </p:txBody>
      </p:sp>
      <p:sp>
        <p:nvSpPr>
          <p:cNvPr id="3" name="TextBox 2"/>
          <p:cNvSpPr txBox="1"/>
          <p:nvPr/>
        </p:nvSpPr>
        <p:spPr>
          <a:xfrm>
            <a:off x="8210486" y="50778"/>
            <a:ext cx="3509183" cy="954107"/>
          </a:xfrm>
          <a:prstGeom prst="rect">
            <a:avLst/>
          </a:prstGeom>
          <a:noFill/>
          <a:ln>
            <a:solidFill>
              <a:schemeClr val="bg1">
                <a:lumMod val="65000"/>
              </a:schemeClr>
            </a:solidFill>
          </a:ln>
        </p:spPr>
        <p:txBody>
          <a:bodyPr wrap="square" rtlCol="0">
            <a:spAutoFit/>
          </a:bodyPr>
          <a:lstStyle/>
          <a:p>
            <a:pPr algn="ctr"/>
            <a:r>
              <a:rPr lang="en-US" sz="1400" i="1" u="sng" dirty="0"/>
              <a:t>Note</a:t>
            </a:r>
          </a:p>
          <a:p>
            <a:pPr algn="ctr"/>
            <a:r>
              <a:rPr lang="en-US" sz="1400" i="1" dirty="0"/>
              <a:t>Water charts are updated every two</a:t>
            </a:r>
          </a:p>
          <a:p>
            <a:pPr algn="ctr"/>
            <a:r>
              <a:rPr lang="en-US" sz="1400" i="1" dirty="0"/>
              <a:t>months. Next update to these charts in the January 2021 report</a:t>
            </a:r>
          </a:p>
        </p:txBody>
      </p:sp>
      <p:sp>
        <p:nvSpPr>
          <p:cNvPr id="13" name="TextBox 12"/>
          <p:cNvSpPr txBox="1"/>
          <p:nvPr/>
        </p:nvSpPr>
        <p:spPr>
          <a:xfrm flipH="1">
            <a:off x="4433583" y="3893751"/>
            <a:ext cx="3411645" cy="1815882"/>
          </a:xfrm>
          <a:prstGeom prst="rect">
            <a:avLst/>
          </a:prstGeom>
          <a:noFill/>
        </p:spPr>
        <p:txBody>
          <a:bodyPr wrap="square" rtlCol="0">
            <a:spAutoFit/>
          </a:bodyPr>
          <a:lstStyle/>
          <a:p>
            <a:pPr algn="ctr"/>
            <a:r>
              <a:rPr lang="en-US" sz="1600" i="1" dirty="0"/>
              <a:t>The WMS chart includes the following 7 meters: 755 Park high and low flow, BO and TEAM High, PIT house, bus barn, athletic field, and the DO. All of these meters are totaled on the WMS graph, but each data point is recorded separately to aid in identifying leaks. </a:t>
            </a:r>
          </a:p>
        </p:txBody>
      </p:sp>
      <p:pic>
        <p:nvPicPr>
          <p:cNvPr id="7" name="Picture 6">
            <a:extLst>
              <a:ext uri="{FF2B5EF4-FFF2-40B4-BE49-F238E27FC236}">
                <a16:creationId xmlns:a16="http://schemas.microsoft.com/office/drawing/2014/main" id="{505D958B-6434-47AD-B51E-C048DFC98A22}"/>
              </a:ext>
            </a:extLst>
          </p:cNvPr>
          <p:cNvPicPr>
            <a:picLocks noChangeAspect="1"/>
          </p:cNvPicPr>
          <p:nvPr/>
        </p:nvPicPr>
        <p:blipFill>
          <a:blip r:embed="rId2"/>
          <a:stretch>
            <a:fillRect/>
          </a:stretch>
        </p:blipFill>
        <p:spPr>
          <a:xfrm>
            <a:off x="368244" y="935583"/>
            <a:ext cx="3598451" cy="2216944"/>
          </a:xfrm>
          <a:prstGeom prst="rect">
            <a:avLst/>
          </a:prstGeom>
        </p:spPr>
      </p:pic>
      <p:pic>
        <p:nvPicPr>
          <p:cNvPr id="8" name="Picture 7">
            <a:extLst>
              <a:ext uri="{FF2B5EF4-FFF2-40B4-BE49-F238E27FC236}">
                <a16:creationId xmlns:a16="http://schemas.microsoft.com/office/drawing/2014/main" id="{79BF1890-27C4-4159-8C9A-AC945B9A05AF}"/>
              </a:ext>
            </a:extLst>
          </p:cNvPr>
          <p:cNvPicPr>
            <a:picLocks noChangeAspect="1"/>
          </p:cNvPicPr>
          <p:nvPr/>
        </p:nvPicPr>
        <p:blipFill>
          <a:blip r:embed="rId3"/>
          <a:stretch>
            <a:fillRect/>
          </a:stretch>
        </p:blipFill>
        <p:spPr>
          <a:xfrm>
            <a:off x="368246" y="3392891"/>
            <a:ext cx="3598452" cy="2444858"/>
          </a:xfrm>
          <a:prstGeom prst="rect">
            <a:avLst/>
          </a:prstGeom>
        </p:spPr>
      </p:pic>
      <p:pic>
        <p:nvPicPr>
          <p:cNvPr id="11" name="Picture 10">
            <a:extLst>
              <a:ext uri="{FF2B5EF4-FFF2-40B4-BE49-F238E27FC236}">
                <a16:creationId xmlns:a16="http://schemas.microsoft.com/office/drawing/2014/main" id="{463CF546-436D-4905-853F-BD4611A39373}"/>
              </a:ext>
            </a:extLst>
          </p:cNvPr>
          <p:cNvPicPr>
            <a:picLocks noChangeAspect="1"/>
          </p:cNvPicPr>
          <p:nvPr/>
        </p:nvPicPr>
        <p:blipFill>
          <a:blip r:embed="rId4"/>
          <a:stretch>
            <a:fillRect/>
          </a:stretch>
        </p:blipFill>
        <p:spPr>
          <a:xfrm>
            <a:off x="4229913" y="784521"/>
            <a:ext cx="3717355" cy="2519067"/>
          </a:xfrm>
          <a:prstGeom prst="rect">
            <a:avLst/>
          </a:prstGeom>
        </p:spPr>
      </p:pic>
      <p:pic>
        <p:nvPicPr>
          <p:cNvPr id="14" name="Picture 13">
            <a:extLst>
              <a:ext uri="{FF2B5EF4-FFF2-40B4-BE49-F238E27FC236}">
                <a16:creationId xmlns:a16="http://schemas.microsoft.com/office/drawing/2014/main" id="{690DCBDC-E2FD-4D25-AD23-9CB75EE5DC62}"/>
              </a:ext>
            </a:extLst>
          </p:cNvPr>
          <p:cNvPicPr>
            <a:picLocks noChangeAspect="1"/>
          </p:cNvPicPr>
          <p:nvPr/>
        </p:nvPicPr>
        <p:blipFill>
          <a:blip r:embed="rId5"/>
          <a:stretch>
            <a:fillRect/>
          </a:stretch>
        </p:blipFill>
        <p:spPr>
          <a:xfrm>
            <a:off x="8194908" y="1033159"/>
            <a:ext cx="3628846" cy="2444858"/>
          </a:xfrm>
          <a:prstGeom prst="rect">
            <a:avLst/>
          </a:prstGeom>
        </p:spPr>
      </p:pic>
      <p:pic>
        <p:nvPicPr>
          <p:cNvPr id="15" name="Picture 14">
            <a:extLst>
              <a:ext uri="{FF2B5EF4-FFF2-40B4-BE49-F238E27FC236}">
                <a16:creationId xmlns:a16="http://schemas.microsoft.com/office/drawing/2014/main" id="{5415AEA5-138A-4963-8091-B08067E12DF2}"/>
              </a:ext>
            </a:extLst>
          </p:cNvPr>
          <p:cNvPicPr>
            <a:picLocks noChangeAspect="1"/>
          </p:cNvPicPr>
          <p:nvPr/>
        </p:nvPicPr>
        <p:blipFill>
          <a:blip r:embed="rId6"/>
          <a:stretch>
            <a:fillRect/>
          </a:stretch>
        </p:blipFill>
        <p:spPr>
          <a:xfrm>
            <a:off x="8194909" y="3677428"/>
            <a:ext cx="3628846" cy="2160321"/>
          </a:xfrm>
          <a:prstGeom prst="rect">
            <a:avLst/>
          </a:prstGeom>
        </p:spPr>
      </p:pic>
    </p:spTree>
    <p:extLst>
      <p:ext uri="{BB962C8B-B14F-4D97-AF65-F5344CB8AC3E}">
        <p14:creationId xmlns:p14="http://schemas.microsoft.com/office/powerpoint/2010/main" val="1695958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350" y="86132"/>
            <a:ext cx="10515600" cy="576649"/>
          </a:xfrm>
        </p:spPr>
        <p:txBody>
          <a:bodyPr>
            <a:normAutofit/>
          </a:bodyPr>
          <a:lstStyle/>
          <a:p>
            <a:r>
              <a:rPr lang="en-US" sz="2400" dirty="0"/>
              <a:t>Safety Summary   </a:t>
            </a:r>
          </a:p>
        </p:txBody>
      </p:sp>
      <p:sp>
        <p:nvSpPr>
          <p:cNvPr id="4" name="Rectangle 3"/>
          <p:cNvSpPr/>
          <p:nvPr/>
        </p:nvSpPr>
        <p:spPr>
          <a:xfrm>
            <a:off x="628650" y="778112"/>
            <a:ext cx="9525000" cy="2308324"/>
          </a:xfrm>
          <a:prstGeom prst="rect">
            <a:avLst/>
          </a:prstGeom>
        </p:spPr>
        <p:txBody>
          <a:bodyPr wrap="square">
            <a:spAutoFit/>
          </a:bodyPr>
          <a:lstStyle/>
          <a:p>
            <a:r>
              <a:rPr lang="en-US" sz="1600" u="sng" dirty="0"/>
              <a:t>Staff Accidents/Incidents </a:t>
            </a:r>
          </a:p>
          <a:p>
            <a:r>
              <a:rPr lang="en-US" sz="1600" dirty="0"/>
              <a:t>NFES -Staff member cut leg on bleacher that was missing a cover</a:t>
            </a:r>
          </a:p>
          <a:p>
            <a:r>
              <a:rPr lang="en-US" sz="1600" dirty="0"/>
              <a:t>WMS – DSP student injured care giver during changing operation</a:t>
            </a:r>
          </a:p>
          <a:p>
            <a:r>
              <a:rPr lang="en-US" sz="1600" dirty="0"/>
              <a:t>WMS – DSP student bit employee</a:t>
            </a:r>
          </a:p>
          <a:p>
            <a:r>
              <a:rPr lang="en-US" sz="1600" dirty="0"/>
              <a:t>CES – Student struck employee multiple time in the face </a:t>
            </a:r>
          </a:p>
          <a:p>
            <a:endParaRPr lang="en-US" sz="1600" dirty="0"/>
          </a:p>
          <a:p>
            <a:r>
              <a:rPr lang="en-US" sz="1600" u="sng" dirty="0"/>
              <a:t>Student Accidents/Injuries  </a:t>
            </a:r>
          </a:p>
          <a:p>
            <a:r>
              <a:rPr lang="en-US" sz="1600" dirty="0"/>
              <a:t>No student accidents or incidents recorded</a:t>
            </a:r>
          </a:p>
          <a:p>
            <a:endParaRPr lang="en-US" sz="1600" dirty="0"/>
          </a:p>
        </p:txBody>
      </p:sp>
    </p:spTree>
    <p:extLst>
      <p:ext uri="{BB962C8B-B14F-4D97-AF65-F5344CB8AC3E}">
        <p14:creationId xmlns:p14="http://schemas.microsoft.com/office/powerpoint/2010/main" val="16950610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79271</TotalTime>
  <Words>630</Words>
  <Application>Microsoft Office PowerPoint</Application>
  <PresentationFormat>Widescreen</PresentationFormat>
  <Paragraphs>47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Woodland Public Schools</vt:lpstr>
      <vt:lpstr>PowerPoint Presentation</vt:lpstr>
      <vt:lpstr>PowerPoint Presentation</vt:lpstr>
      <vt:lpstr>FACILITY CHARTS – POWER COST AND WORK ORDER STATUS</vt:lpstr>
      <vt:lpstr>FACILITY CHARTS WATER USAGE WHS, NFES, WMS, CES</vt:lpstr>
      <vt:lpstr>Safety Summary   </vt:lpstr>
    </vt:vector>
  </TitlesOfParts>
  <Company>Woodland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Galloway, Nicole</cp:lastModifiedBy>
  <cp:revision>599</cp:revision>
  <cp:lastPrinted>2019-10-23T16:17:44Z</cp:lastPrinted>
  <dcterms:created xsi:type="dcterms:W3CDTF">2016-04-19T23:51:26Z</dcterms:created>
  <dcterms:modified xsi:type="dcterms:W3CDTF">2020-12-11T16:47:14Z</dcterms:modified>
</cp:coreProperties>
</file>